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7147-C12B-40BC-8144-AE23EE5A42DB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943-CFBD-42C5-AA5D-32B5091E52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70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7147-C12B-40BC-8144-AE23EE5A42DB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943-CFBD-42C5-AA5D-32B5091E52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48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7147-C12B-40BC-8144-AE23EE5A42DB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943-CFBD-42C5-AA5D-32B5091E52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07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7147-C12B-40BC-8144-AE23EE5A42DB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943-CFBD-42C5-AA5D-32B5091E52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5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7147-C12B-40BC-8144-AE23EE5A42DB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943-CFBD-42C5-AA5D-32B5091E52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92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7147-C12B-40BC-8144-AE23EE5A42DB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943-CFBD-42C5-AA5D-32B5091E52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08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7147-C12B-40BC-8144-AE23EE5A42DB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943-CFBD-42C5-AA5D-32B5091E52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93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7147-C12B-40BC-8144-AE23EE5A42DB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943-CFBD-42C5-AA5D-32B5091E52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7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7147-C12B-40BC-8144-AE23EE5A42DB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943-CFBD-42C5-AA5D-32B5091E52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24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7147-C12B-40BC-8144-AE23EE5A42DB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943-CFBD-42C5-AA5D-32B5091E52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88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7147-C12B-40BC-8144-AE23EE5A42DB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943-CFBD-42C5-AA5D-32B5091E52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2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7147-C12B-40BC-8144-AE23EE5A42DB}" type="datetimeFigureOut">
              <a:rPr lang="es-ES" smtClean="0"/>
              <a:pPr/>
              <a:t>17/10/2016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8943-CFBD-42C5-AA5D-32B5091E52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43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46" y="5725205"/>
            <a:ext cx="819150" cy="752475"/>
          </a:xfrm>
          <a:prstGeom prst="rect">
            <a:avLst/>
          </a:prstGeom>
        </p:spPr>
      </p:pic>
      <p:sp>
        <p:nvSpPr>
          <p:cNvPr id="17410" name="AutoShape 2" descr="Resultado de imagen de comprador ase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de comprador ase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4" name="AutoShape 6" descr="Resultado de imagen de comprador ase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25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2609" y="397565"/>
            <a:ext cx="10677939" cy="5169798"/>
          </a:xfrm>
        </p:spPr>
        <p:txBody>
          <a:bodyPr/>
          <a:lstStyle/>
          <a:p>
            <a:pPr marL="0" indent="0" algn="just">
              <a:buNone/>
            </a:pPr>
            <a:r>
              <a:rPr lang="es-ES_tradnl" dirty="0"/>
              <a:t>Proponemos priorizar de acuerdo al análisis de </a:t>
            </a:r>
            <a:r>
              <a:rPr lang="es-ES_tradnl" dirty="0" err="1"/>
              <a:t>Kraljic</a:t>
            </a:r>
            <a:r>
              <a:rPr lang="es-ES_tradnl" dirty="0"/>
              <a:t> (abajo) en base a criticidad e impacto económico dependiendo de en qué nivel  trabajemos:</a:t>
            </a:r>
            <a:endParaRPr lang="es-ES" dirty="0"/>
          </a:p>
          <a:p>
            <a:pPr marL="0" lvl="0" indent="0" algn="just">
              <a:buNone/>
            </a:pPr>
            <a:r>
              <a:rPr lang="es-ES_tradnl" b="1" dirty="0"/>
              <a:t>	- Fundación San Vicente Mártir</a:t>
            </a:r>
            <a:r>
              <a:rPr lang="es-ES_tradnl" dirty="0"/>
              <a:t>: primero en los cuadrantes 	superiores (Estratégicos Críticos y Cuello de botella por su alto 	</a:t>
            </a:r>
            <a:r>
              <a:rPr lang="es-ES_tradnl" b="1" dirty="0">
                <a:solidFill>
                  <a:srgbClr val="C00000"/>
                </a:solidFill>
              </a:rPr>
              <a:t>nivel de riesgo</a:t>
            </a:r>
            <a:r>
              <a:rPr lang="es-ES_tradnl" dirty="0"/>
              <a:t>)</a:t>
            </a:r>
            <a:endParaRPr lang="es-ES" dirty="0"/>
          </a:p>
          <a:p>
            <a:pPr marL="0" lvl="0" indent="0" algn="just">
              <a:buNone/>
            </a:pPr>
            <a:r>
              <a:rPr lang="es-ES_tradnl" b="1" dirty="0"/>
              <a:t>	- Centros en los cuadrantes de la derecha</a:t>
            </a:r>
            <a:r>
              <a:rPr lang="es-ES_tradnl" dirty="0"/>
              <a:t> (estratégico y 	mantener) para maximizar el </a:t>
            </a:r>
            <a:r>
              <a:rPr lang="es-ES_tradnl" b="1" dirty="0">
                <a:solidFill>
                  <a:srgbClr val="C00000"/>
                </a:solidFill>
              </a:rPr>
              <a:t>impacto económico</a:t>
            </a:r>
            <a:r>
              <a:rPr lang="es-ES_tradnl" dirty="0"/>
              <a:t>.</a:t>
            </a:r>
            <a:endParaRPr lang="es-ES" dirty="0"/>
          </a:p>
          <a:p>
            <a:pPr marL="0" indent="0" algn="just">
              <a:buNone/>
            </a:pPr>
            <a:r>
              <a:rPr lang="es-ES_tradnl" dirty="0"/>
              <a:t>Son movimientos que van en paralelo, como veremos más adelante.</a:t>
            </a:r>
            <a:endParaRPr lang="es-ES" dirty="0"/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86" y="4397829"/>
            <a:ext cx="4927093" cy="24601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268" y="6328228"/>
            <a:ext cx="415500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8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2913" y="0"/>
            <a:ext cx="11022496" cy="1407886"/>
          </a:xfrm>
        </p:spPr>
        <p:txBody>
          <a:bodyPr>
            <a:normAutofit/>
          </a:bodyPr>
          <a:lstStyle/>
          <a:p>
            <a:pPr lvl="0" algn="just"/>
            <a:r>
              <a:rPr lang="es-ES" dirty="0"/>
              <a:t>Análisis DAFO.</a:t>
            </a:r>
          </a:p>
          <a:p>
            <a:pPr lvl="1" algn="just"/>
            <a:r>
              <a:rPr lang="es-ES" sz="2000" dirty="0"/>
              <a:t>En los análisis anteriores hemos visto un poco tanto el mercado como nuestra situación ante él. Con el análisis DAFO nos centramos en cuatro aspectos: Debilidades nuestras, Amenazas externas, Fortalezas nuestras y Oportunidades que nos ofrece el mercado:</a:t>
            </a:r>
          </a:p>
          <a:p>
            <a:pPr marL="0" indent="0" algn="just">
              <a:buNone/>
            </a:pP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02908"/>
              </p:ext>
            </p:extLst>
          </p:nvPr>
        </p:nvGraphicFramePr>
        <p:xfrm>
          <a:off x="595085" y="1364344"/>
          <a:ext cx="11364685" cy="5671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5695">
                  <a:extLst>
                    <a:ext uri="{9D8B030D-6E8A-4147-A177-3AD203B41FA5}">
                      <a16:colId xmlns:a16="http://schemas.microsoft.com/office/drawing/2014/main" val="3777710328"/>
                    </a:ext>
                  </a:extLst>
                </a:gridCol>
                <a:gridCol w="5178990">
                  <a:extLst>
                    <a:ext uri="{9D8B030D-6E8A-4147-A177-3AD203B41FA5}">
                      <a16:colId xmlns:a16="http://schemas.microsoft.com/office/drawing/2014/main" val="3903652924"/>
                    </a:ext>
                  </a:extLst>
                </a:gridCol>
              </a:tblGrid>
              <a:tr h="532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Debilidad (interna)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Fortaleza (interna)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880691"/>
                  </a:ext>
                </a:extLst>
              </a:tr>
              <a:tr h="232055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Pocas categorías homologadas (12) de las existentes (</a:t>
                      </a:r>
                      <a:r>
                        <a:rPr lang="es-ES_tradnl" sz="1600" dirty="0">
                          <a:effectLst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es-ES_tradnl" sz="1600" dirty="0">
                          <a:effectLst/>
                        </a:rPr>
                        <a:t>25) en centros.</a:t>
                      </a:r>
                      <a:endParaRPr lang="es-ES" sz="16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No hay evaluación previa ni evaluación continua de proveedores.</a:t>
                      </a:r>
                      <a:endParaRPr lang="es-ES" sz="16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No hay un protocolo de comunicación con proveedores.</a:t>
                      </a:r>
                      <a:endParaRPr lang="es-ES" sz="16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3.963 (2.178 reales) proveedores dados de alta (capacidad de negociación muy reducida). </a:t>
                      </a:r>
                      <a:r>
                        <a:rPr lang="es-ES_tradnl" sz="1600" b="1" dirty="0">
                          <a:effectLst/>
                        </a:rPr>
                        <a:t>Nuestra voz en el mercado está muy debilitada con respecto a nuestra capacidad.</a:t>
                      </a:r>
                      <a:endParaRPr lang="es-ES" sz="1600" b="1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Escaso control previo sobre el gasto.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Presupuesto controlado de más de 18,4M€</a:t>
                      </a:r>
                      <a:endParaRPr lang="es-ES" sz="16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Buen equipo en Colegios y en FSVM. </a:t>
                      </a:r>
                      <a:endParaRPr lang="es-ES" sz="16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Comunicación fácil.</a:t>
                      </a:r>
                      <a:endParaRPr lang="es-ES" sz="1600" dirty="0">
                        <a:effectLst/>
                      </a:endParaRPr>
                    </a:p>
                    <a:p>
                      <a:pPr marL="342900" marR="3175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Software implementado. </a:t>
                      </a:r>
                      <a:endParaRPr lang="es-ES" sz="16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Credibilidad de la FSVM para con los centros.</a:t>
                      </a:r>
                      <a:endParaRPr lang="es-ES" sz="16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Capacidad de concentrar un porcentaje de demanda significativa dentro del mercado de la educación ( </a:t>
                      </a:r>
                      <a:r>
                        <a:rPr lang="es-ES_tradnl" sz="1600" i="1" dirty="0">
                          <a:effectLst/>
                        </a:rPr>
                        <a:t>muchas congregaciones no compran aquí…).</a:t>
                      </a:r>
                      <a:endParaRPr lang="es-E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083424"/>
                  </a:ext>
                </a:extLst>
              </a:tr>
              <a:tr h="532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Oportunidades (externa)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Amenaza (externa)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607104"/>
                  </a:ext>
                </a:extLst>
              </a:tr>
              <a:tr h="188271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Exceso de oferta con respecto a la demanda.</a:t>
                      </a:r>
                      <a:endParaRPr lang="es-ES" sz="16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Reducción de la demanda privada futura (cierre de CEI en los próximos años si continúa esta política).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Proveedores concentran volumen sin nuestra evaluación, etc. (</a:t>
                      </a:r>
                      <a:r>
                        <a:rPr lang="es-ES_tradnl" sz="1600" i="1" dirty="0">
                          <a:effectLst/>
                        </a:rPr>
                        <a:t>vengo de</a:t>
                      </a:r>
                      <a:r>
                        <a:rPr lang="es-ES_tradnl" sz="1600" i="1" baseline="0" dirty="0">
                          <a:effectLst/>
                        </a:rPr>
                        <a:t> parte de otro Colegio o de MA…)</a:t>
                      </a:r>
                      <a:endParaRPr lang="es-ES" sz="1600" i="1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Presiones políticas que reduzcan nuestras vías de ingresos.</a:t>
                      </a:r>
                      <a:endParaRPr lang="es-ES" sz="16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Altavoz en la montaña: cualquier problema se magnifica y distorsiona en nuestra contra (proveedores, políticas, etc.)</a:t>
                      </a:r>
                      <a:endParaRPr lang="es-ES" sz="16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Cierre de proveedores incontrolado.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578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60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2808" y="333830"/>
            <a:ext cx="10916478" cy="6524170"/>
          </a:xfrm>
        </p:spPr>
        <p:txBody>
          <a:bodyPr>
            <a:noAutofit/>
          </a:bodyPr>
          <a:lstStyle/>
          <a:p>
            <a:pPr lvl="1" algn="just"/>
            <a:r>
              <a:rPr lang="es-ES" sz="3600" dirty="0"/>
              <a:t>Solución del DAFO:</a:t>
            </a:r>
          </a:p>
          <a:p>
            <a:pPr lvl="2" algn="just"/>
            <a:r>
              <a:rPr lang="es-ES" sz="3200" dirty="0"/>
              <a:t>Convertir </a:t>
            </a:r>
            <a:r>
              <a:rPr lang="es-ES" sz="3200" dirty="0">
                <a:solidFill>
                  <a:srgbClr val="C00000"/>
                </a:solidFill>
              </a:rPr>
              <a:t>las debilidades en fortalezas </a:t>
            </a:r>
            <a:r>
              <a:rPr lang="es-ES" sz="3200" dirty="0"/>
              <a:t>mediante el uso de las oportunidades.</a:t>
            </a:r>
          </a:p>
          <a:p>
            <a:pPr lvl="3" algn="just"/>
            <a:r>
              <a:rPr lang="es-ES" sz="2800" dirty="0"/>
              <a:t>Evaluación y homologación de proveedores de aquellas categorías críticas y cuello de botella primero concentrando un porcentaje de demanda medio. ( x centros).</a:t>
            </a:r>
          </a:p>
          <a:p>
            <a:pPr lvl="3" algn="just"/>
            <a:r>
              <a:rPr lang="es-ES" sz="2800" dirty="0"/>
              <a:t>Etc. </a:t>
            </a:r>
          </a:p>
          <a:p>
            <a:pPr lvl="2" algn="just"/>
            <a:r>
              <a:rPr lang="es-ES" sz="3200" dirty="0"/>
              <a:t>Convertir las amenazas en oportunidades mediante el uso de las fortalezas.</a:t>
            </a:r>
          </a:p>
          <a:p>
            <a:pPr lvl="3" algn="just"/>
            <a:r>
              <a:rPr lang="es-ES" sz="2800" dirty="0"/>
              <a:t>Reuniones con los proveedores que están más presentes en centros y </a:t>
            </a:r>
            <a:r>
              <a:rPr lang="es-ES" sz="2800" b="1" dirty="0"/>
              <a:t>no están homologados </a:t>
            </a:r>
            <a:r>
              <a:rPr lang="es-ES" sz="2000" b="1" dirty="0"/>
              <a:t>(trabajo que haría para coordinar con la Fundación) </a:t>
            </a:r>
            <a:r>
              <a:rPr lang="es-ES" sz="2800" dirty="0"/>
              <a:t>: homologarlos y firmar acuerdos que nos permitan empezar a controlarlos (</a:t>
            </a:r>
            <a:r>
              <a:rPr lang="es-ES" sz="2000" i="1" dirty="0"/>
              <a:t>no cobra de los proveedores sino del cliente lo que le da mas libertad; nunca un proveedor va a ofrecer un precio inferior o igual  al del colectivo)..).</a:t>
            </a:r>
          </a:p>
          <a:p>
            <a:pPr lvl="3" algn="just"/>
            <a:r>
              <a:rPr lang="es-ES" sz="2800" dirty="0"/>
              <a:t>Etc. </a:t>
            </a:r>
          </a:p>
          <a:p>
            <a:pPr marL="0" indent="0" algn="just">
              <a:buNone/>
            </a:pPr>
            <a:endParaRPr lang="es-E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268" y="6328228"/>
            <a:ext cx="415500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20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1846"/>
          </a:xfrm>
        </p:spPr>
        <p:txBody>
          <a:bodyPr>
            <a:normAutofit fontScale="90000"/>
          </a:bodyPr>
          <a:lstStyle/>
          <a:p>
            <a:r>
              <a:rPr lang="es-ES" sz="6000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Proyecto.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69257"/>
            <a:ext cx="10515600" cy="4870678"/>
          </a:xfrm>
        </p:spPr>
        <p:txBody>
          <a:bodyPr>
            <a:noAutofit/>
          </a:bodyPr>
          <a:lstStyle/>
          <a:p>
            <a:pPr lvl="0" algn="just"/>
            <a:r>
              <a:rPr lang="es-ES_tradnl" sz="3200" dirty="0"/>
              <a:t>Ámbito: trabajaremos en paralelo en dos niveles:</a:t>
            </a:r>
            <a:endParaRPr lang="es-ES" sz="3200" dirty="0"/>
          </a:p>
          <a:p>
            <a:pPr lvl="1" algn="just"/>
            <a:r>
              <a:rPr lang="es-ES_tradnl" sz="2800" b="1" dirty="0"/>
              <a:t>Fundación San Vicente Mártir (Central)</a:t>
            </a:r>
            <a:r>
              <a:rPr lang="es-ES_tradnl" sz="2800" dirty="0"/>
              <a:t>.- (</a:t>
            </a:r>
            <a:r>
              <a:rPr lang="es-ES_tradnl" sz="2800" dirty="0">
                <a:solidFill>
                  <a:srgbClr val="C00000"/>
                </a:solidFill>
              </a:rPr>
              <a:t>prestación de servicios. Si bien es cierto que se relaciona con los proveedores como FSVM; </a:t>
            </a:r>
            <a:r>
              <a:rPr lang="es-ES_tradnl" sz="2800">
                <a:solidFill>
                  <a:srgbClr val="C00000"/>
                </a:solidFill>
              </a:rPr>
              <a:t>incluso reuniones en sede…)</a:t>
            </a:r>
            <a:r>
              <a:rPr lang="es-ES_tradnl" sz="2800"/>
              <a:t>) </a:t>
            </a:r>
            <a:endParaRPr lang="es-ES" sz="2800" dirty="0"/>
          </a:p>
          <a:p>
            <a:pPr lvl="2" algn="just"/>
            <a:r>
              <a:rPr lang="es-ES_tradnl" sz="2400" b="1" dirty="0">
                <a:solidFill>
                  <a:srgbClr val="002060"/>
                </a:solidFill>
              </a:rPr>
              <a:t>Establecimiento de procedimientos</a:t>
            </a:r>
            <a:endParaRPr lang="es-ES" sz="2400" b="1" dirty="0">
              <a:solidFill>
                <a:srgbClr val="002060"/>
              </a:solidFill>
            </a:endParaRPr>
          </a:p>
          <a:p>
            <a:pPr lvl="3" algn="just"/>
            <a:r>
              <a:rPr lang="es-ES_tradnl" sz="2000" dirty="0"/>
              <a:t>Evaluación de proveedores.</a:t>
            </a:r>
            <a:endParaRPr lang="es-ES" sz="2000" dirty="0"/>
          </a:p>
          <a:p>
            <a:pPr lvl="3" algn="just"/>
            <a:r>
              <a:rPr lang="es-ES_tradnl" sz="2000" dirty="0"/>
              <a:t>Evaluación </a:t>
            </a:r>
            <a:r>
              <a:rPr lang="es-ES_tradnl" sz="2000" b="1" dirty="0"/>
              <a:t>continua </a:t>
            </a:r>
            <a:r>
              <a:rPr lang="es-ES_tradnl" sz="2000" dirty="0"/>
              <a:t>de proveedores.</a:t>
            </a:r>
            <a:endParaRPr lang="es-ES" sz="2000" dirty="0"/>
          </a:p>
          <a:p>
            <a:pPr lvl="3" algn="just"/>
            <a:r>
              <a:rPr lang="es-ES_tradnl" sz="2000" dirty="0"/>
              <a:t>Acuerdo de confidencialidad con proveedores (NDA)</a:t>
            </a:r>
            <a:endParaRPr lang="es-ES" sz="2000" dirty="0"/>
          </a:p>
          <a:p>
            <a:pPr lvl="3" algn="just"/>
            <a:r>
              <a:rPr lang="es-ES_tradnl" sz="2000" dirty="0"/>
              <a:t>Acuerdo de Nivel de Servicio (SLA) por categoría.</a:t>
            </a:r>
            <a:endParaRPr lang="es-ES" sz="2000" dirty="0"/>
          </a:p>
          <a:p>
            <a:pPr lvl="3" algn="just"/>
            <a:r>
              <a:rPr lang="es-ES_tradnl" sz="2000" dirty="0"/>
              <a:t>Establecer mínimo de proveedores homologados por categoría.</a:t>
            </a:r>
            <a:endParaRPr lang="es-ES" sz="2000" dirty="0"/>
          </a:p>
          <a:p>
            <a:pPr lvl="3" algn="just"/>
            <a:r>
              <a:rPr lang="es-ES_tradnl" sz="2000" dirty="0"/>
              <a:t>Establecer un plan en caso de NO APTO o que los centros quieran mantener proveedores NO APTOS.</a:t>
            </a:r>
            <a:endParaRPr lang="es-ES" sz="2000" dirty="0"/>
          </a:p>
          <a:p>
            <a:pPr lvl="2" algn="just"/>
            <a:r>
              <a:rPr lang="es-ES_tradnl" sz="2400" b="1" dirty="0">
                <a:solidFill>
                  <a:srgbClr val="002060"/>
                </a:solidFill>
              </a:rPr>
              <a:t>Homologación de proveedores ya existentes</a:t>
            </a:r>
            <a:r>
              <a:rPr lang="es-ES_tradnl" sz="2400" dirty="0"/>
              <a:t>.</a:t>
            </a:r>
            <a:endParaRPr lang="es-ES" sz="2400" dirty="0"/>
          </a:p>
          <a:p>
            <a:pPr lvl="2" algn="just"/>
            <a:r>
              <a:rPr lang="es-ES_tradnl" sz="2400" b="1" dirty="0">
                <a:solidFill>
                  <a:srgbClr val="002060"/>
                </a:solidFill>
              </a:rPr>
              <a:t>Completar el cuadro de proveedores homologados en nuevas categorías dependiendo del nivel de criticidad.</a:t>
            </a:r>
            <a:endParaRPr lang="es-ES" sz="2400" b="1" dirty="0">
              <a:solidFill>
                <a:srgbClr val="002060"/>
              </a:solidFill>
            </a:endParaRPr>
          </a:p>
          <a:p>
            <a:pPr lvl="2" algn="just"/>
            <a:r>
              <a:rPr lang="es-ES_tradnl" sz="2400" b="1" dirty="0">
                <a:solidFill>
                  <a:srgbClr val="002060"/>
                </a:solidFill>
              </a:rPr>
              <a:t>Establecimiento de prioridades en cuanto a centros a estudiar</a:t>
            </a:r>
            <a:r>
              <a:rPr lang="es-ES_tradnl" sz="2400" dirty="0"/>
              <a:t>.</a:t>
            </a:r>
            <a:endParaRPr lang="es-ES" sz="2400" dirty="0"/>
          </a:p>
          <a:p>
            <a:pPr marL="0" indent="0" algn="just">
              <a:buNone/>
            </a:pP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268" y="6328228"/>
            <a:ext cx="415500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41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2808" y="1004714"/>
            <a:ext cx="10916478" cy="5514354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es-ES_tradnl" sz="3600" b="1" dirty="0"/>
              <a:t>Centros (Local)</a:t>
            </a:r>
            <a:r>
              <a:rPr lang="es-ES_tradnl" sz="3600" dirty="0"/>
              <a:t>.- </a:t>
            </a:r>
            <a:r>
              <a:rPr lang="es-ES_tradnl" sz="3600" i="1" dirty="0"/>
              <a:t>Contrato con cada Colegio (</a:t>
            </a:r>
            <a:r>
              <a:rPr lang="es-ES_tradnl" i="1" dirty="0"/>
              <a:t>sobre el ahorro o cantidad fija pero siempre inferior al ahorro; revisable en cada momento; sin permanencia…) </a:t>
            </a:r>
          </a:p>
          <a:p>
            <a:pPr lvl="1" algn="just"/>
            <a:endParaRPr lang="es-ES" sz="3600" i="1" dirty="0"/>
          </a:p>
          <a:p>
            <a:pPr lvl="2" algn="just"/>
            <a:r>
              <a:rPr lang="es-ES_tradnl" sz="3200" dirty="0"/>
              <a:t>Estudio de costes y propuesta de ahorros (ver </a:t>
            </a:r>
            <a:r>
              <a:rPr lang="es-ES_tradnl" sz="3200" i="1" dirty="0"/>
              <a:t>Procedimiento en Centros</a:t>
            </a:r>
            <a:r>
              <a:rPr lang="es-ES_tradnl" sz="3200" dirty="0"/>
              <a:t> al final del presente archivo) </a:t>
            </a:r>
            <a:endParaRPr lang="es-ES" sz="3200" dirty="0"/>
          </a:p>
          <a:p>
            <a:pPr lvl="2" algn="just"/>
            <a:r>
              <a:rPr lang="es-ES_tradnl" sz="3200" dirty="0"/>
              <a:t>Implementación de procedimientos y ahorros.</a:t>
            </a:r>
            <a:endParaRPr lang="es-ES" sz="3200" dirty="0"/>
          </a:p>
          <a:p>
            <a:pPr lvl="2" algn="just"/>
            <a:r>
              <a:rPr lang="es-ES_tradnl" sz="3200" dirty="0"/>
              <a:t>Comprobar la idoneidad de procedimientos, homologaciones y homologados in situ.</a:t>
            </a:r>
            <a:endParaRPr lang="es-ES" sz="3200" dirty="0"/>
          </a:p>
          <a:p>
            <a:pPr lvl="2" algn="just"/>
            <a:r>
              <a:rPr lang="es-ES_tradnl" sz="3200" dirty="0"/>
              <a:t>Evaluación continua.</a:t>
            </a:r>
            <a:endParaRPr lang="es-ES" sz="3200" dirty="0"/>
          </a:p>
          <a:p>
            <a:pPr lvl="2" algn="just"/>
            <a:r>
              <a:rPr lang="es-ES_tradnl" sz="3200" dirty="0"/>
              <a:t>Todo incluido – monitorización de gastos (</a:t>
            </a:r>
            <a:r>
              <a:rPr lang="es-ES_tradnl" sz="2400" i="1" dirty="0"/>
              <a:t>Un sí, ante cualquier necesidad de un servicio)</a:t>
            </a:r>
            <a:endParaRPr lang="es-ES" sz="2400" i="1" dirty="0"/>
          </a:p>
          <a:p>
            <a:pPr marL="0" indent="0" algn="just">
              <a:buNone/>
            </a:pPr>
            <a:endParaRPr lang="es-E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268" y="6328228"/>
            <a:ext cx="415500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6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7079" y="188686"/>
            <a:ext cx="11502886" cy="6371139"/>
          </a:xfrm>
        </p:spPr>
        <p:txBody>
          <a:bodyPr>
            <a:normAutofit/>
          </a:bodyPr>
          <a:lstStyle/>
          <a:p>
            <a:pPr lvl="0" algn="just"/>
            <a:r>
              <a:rPr lang="es-ES_tradnl" dirty="0"/>
              <a:t>Objetivos:</a:t>
            </a:r>
            <a:endParaRPr lang="es-ES" dirty="0"/>
          </a:p>
          <a:p>
            <a:pPr lvl="1" algn="just"/>
            <a:r>
              <a:rPr lang="es-ES_tradnl" b="1" dirty="0">
                <a:solidFill>
                  <a:srgbClr val="C00000"/>
                </a:solidFill>
              </a:rPr>
              <a:t>Aumentar – </a:t>
            </a:r>
            <a:endParaRPr lang="es-ES" b="1" dirty="0">
              <a:solidFill>
                <a:srgbClr val="C00000"/>
              </a:solidFill>
            </a:endParaRPr>
          </a:p>
          <a:p>
            <a:pPr lvl="2" algn="just"/>
            <a:r>
              <a:rPr lang="es-ES_tradnl" dirty="0"/>
              <a:t>Desarrollo de proveedores de acuerdo nuestros valores y necesidades.</a:t>
            </a:r>
            <a:endParaRPr lang="es-ES" dirty="0"/>
          </a:p>
          <a:p>
            <a:pPr lvl="2" algn="just"/>
            <a:r>
              <a:rPr lang="es-ES_tradnl" dirty="0"/>
              <a:t>Poder de negociación.</a:t>
            </a:r>
            <a:endParaRPr lang="es-ES" dirty="0"/>
          </a:p>
          <a:p>
            <a:pPr lvl="2" algn="just"/>
            <a:r>
              <a:rPr lang="es-ES_tradnl" dirty="0"/>
              <a:t>Evaluación continua - control sobre la calidad de productos y servicios.</a:t>
            </a:r>
            <a:endParaRPr lang="es-ES" dirty="0"/>
          </a:p>
          <a:p>
            <a:pPr lvl="2" algn="just"/>
            <a:r>
              <a:rPr lang="es-ES_tradnl" b="1" dirty="0">
                <a:solidFill>
                  <a:srgbClr val="002060"/>
                </a:solidFill>
              </a:rPr>
              <a:t>Ingresos en los centros independientes a subvenciones</a:t>
            </a:r>
            <a:r>
              <a:rPr lang="es-ES_tradnl" dirty="0"/>
              <a:t>. (</a:t>
            </a:r>
            <a:r>
              <a:rPr lang="es-ES_tradnl" i="1" dirty="0"/>
              <a:t>que % ponemos en libros, en uniformes…?)</a:t>
            </a:r>
            <a:endParaRPr lang="es-ES" i="1" dirty="0"/>
          </a:p>
          <a:p>
            <a:pPr lvl="1" algn="just"/>
            <a:r>
              <a:rPr lang="es-ES_tradnl" b="1" dirty="0">
                <a:solidFill>
                  <a:srgbClr val="C00000"/>
                </a:solidFill>
              </a:rPr>
              <a:t>Reducir – </a:t>
            </a:r>
            <a:endParaRPr lang="es-ES" b="1" dirty="0">
              <a:solidFill>
                <a:srgbClr val="C00000"/>
              </a:solidFill>
            </a:endParaRPr>
          </a:p>
          <a:p>
            <a:pPr lvl="2" algn="just"/>
            <a:r>
              <a:rPr lang="es-ES_tradnl" dirty="0"/>
              <a:t>Costes</a:t>
            </a:r>
            <a:endParaRPr lang="es-ES" dirty="0"/>
          </a:p>
          <a:p>
            <a:pPr lvl="2" algn="just"/>
            <a:r>
              <a:rPr lang="es-ES_tradnl" dirty="0"/>
              <a:t>Riesgo por falta de servicio.</a:t>
            </a:r>
            <a:endParaRPr lang="es-ES" dirty="0"/>
          </a:p>
          <a:p>
            <a:pPr lvl="2" algn="just"/>
            <a:r>
              <a:rPr lang="es-ES_tradnl" dirty="0"/>
              <a:t>Gastos sin planificación.</a:t>
            </a:r>
            <a:endParaRPr lang="es-ES" dirty="0"/>
          </a:p>
          <a:p>
            <a:pPr lvl="2" algn="just"/>
            <a:r>
              <a:rPr lang="es-ES_tradnl" dirty="0"/>
              <a:t>Proveedores sin evaluación.</a:t>
            </a:r>
            <a:endParaRPr lang="es-ES" dirty="0"/>
          </a:p>
          <a:p>
            <a:pPr lvl="2" algn="just"/>
            <a:r>
              <a:rPr lang="es-ES_tradnl" dirty="0"/>
              <a:t>Costes administrativos que no añadan valor.</a:t>
            </a:r>
            <a:endParaRPr lang="es-ES" dirty="0"/>
          </a:p>
          <a:p>
            <a:pPr lvl="0" algn="just"/>
            <a:r>
              <a:rPr lang="es-ES_tradnl" dirty="0"/>
              <a:t>Calendario</a:t>
            </a:r>
            <a:endParaRPr lang="es-ES" dirty="0"/>
          </a:p>
          <a:p>
            <a:pPr lvl="1" algn="just"/>
            <a:r>
              <a:rPr lang="es-ES_tradnl" dirty="0"/>
              <a:t>El calendario propuesto puede variar en su fase de implementación dependiendo de:</a:t>
            </a:r>
            <a:endParaRPr lang="es-ES" dirty="0"/>
          </a:p>
          <a:p>
            <a:pPr lvl="2" algn="just"/>
            <a:r>
              <a:rPr lang="es-ES_tradnl" dirty="0"/>
              <a:t>Si los centros tienen la documentación disponible.</a:t>
            </a:r>
            <a:endParaRPr lang="es-ES" dirty="0"/>
          </a:p>
          <a:p>
            <a:pPr lvl="2" algn="just"/>
            <a:r>
              <a:rPr lang="es-ES_tradnl" b="1" dirty="0">
                <a:solidFill>
                  <a:srgbClr val="002060"/>
                </a:solidFill>
              </a:rPr>
              <a:t>Pueden priorizar nuestras reuniones dentro de su propia agenda.</a:t>
            </a:r>
            <a:endParaRPr lang="es-ES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268" y="6328228"/>
            <a:ext cx="415500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72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6165" y="849999"/>
            <a:ext cx="10515600" cy="67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  <a:ea typeface="+mj-ea"/>
                <a:cs typeface="+mj-cs"/>
              </a:rPr>
              <a:t>Se divide en tres fases:</a:t>
            </a:r>
            <a:endParaRPr lang="es-ES" sz="3200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-477079" y="1868556"/>
            <a:ext cx="48105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s-ES_tradnl" b="1" dirty="0"/>
              <a:t>Primera fase</a:t>
            </a:r>
            <a:r>
              <a:rPr lang="es-ES_tradnl" dirty="0"/>
              <a:t> – implementación en el mayor número de centros (</a:t>
            </a:r>
            <a:r>
              <a:rPr lang="es-ES_tradnl" dirty="0">
                <a:sym typeface="Symbol" panose="05050102010706020507" pitchFamily="18" charset="2"/>
              </a:rPr>
              <a:t></a:t>
            </a:r>
            <a:r>
              <a:rPr lang="es-ES_tradnl" dirty="0"/>
              <a:t>85% de los centros)</a:t>
            </a:r>
            <a:endParaRPr lang="es-ES" dirty="0"/>
          </a:p>
          <a:p>
            <a:pPr lvl="3" algn="just"/>
            <a:r>
              <a:rPr lang="es-ES_tradnl" dirty="0"/>
              <a:t>* Establecer unas bases de procedimientos a nivel de Fundación.</a:t>
            </a:r>
            <a:endParaRPr lang="es-ES" dirty="0"/>
          </a:p>
          <a:p>
            <a:pPr lvl="3" algn="just"/>
            <a:r>
              <a:rPr lang="es-ES_tradnl" dirty="0"/>
              <a:t>* Trabajo a nivel local teniendo en cuenta los procedimientos y homologaciones de la Fundación.</a:t>
            </a:r>
            <a:endParaRPr lang="es-ES" dirty="0"/>
          </a:p>
          <a:p>
            <a:pPr lvl="3" algn="just"/>
            <a:r>
              <a:rPr lang="es-ES_tradnl" dirty="0"/>
              <a:t>* Obtención de ahorros. (</a:t>
            </a:r>
            <a:r>
              <a:rPr lang="es-ES_tradnl" i="1" dirty="0"/>
              <a:t>alto impacto económico y bajo riesgo</a:t>
            </a:r>
            <a:r>
              <a:rPr lang="es-ES_tradnl" dirty="0"/>
              <a:t>)</a:t>
            </a:r>
            <a:endParaRPr lang="es-ES" dirty="0"/>
          </a:p>
          <a:p>
            <a:pPr lvl="3" algn="just"/>
            <a:r>
              <a:rPr lang="es-ES_tradnl" dirty="0"/>
              <a:t>* Inicio en la filosofía de previsión y control.</a:t>
            </a:r>
            <a:endParaRPr lang="es-ES" dirty="0"/>
          </a:p>
          <a:p>
            <a:pPr lvl="3" algn="just"/>
            <a:r>
              <a:rPr lang="es-ES_tradnl" dirty="0"/>
              <a:t>* Comprobar la idoneidad de procedimientos con respecto a la realidad cambiante de los centros.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604591" y="1868556"/>
            <a:ext cx="47840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s-ES_tradnl" b="1" dirty="0"/>
              <a:t>Segunda fase</a:t>
            </a:r>
            <a:r>
              <a:rPr lang="es-ES_tradnl" dirty="0"/>
              <a:t> – implementación de procedimientos más exigentes (</a:t>
            </a:r>
            <a:r>
              <a:rPr lang="es-ES_tradnl" dirty="0">
                <a:sym typeface="Symbol" panose="05050102010706020507" pitchFamily="18" charset="2"/>
              </a:rPr>
              <a:t></a:t>
            </a:r>
            <a:r>
              <a:rPr lang="es-ES_tradnl" dirty="0"/>
              <a:t>95% de los centros)</a:t>
            </a:r>
            <a:endParaRPr lang="es-ES" dirty="0"/>
          </a:p>
          <a:p>
            <a:pPr lvl="3" algn="just"/>
            <a:r>
              <a:rPr lang="es-ES_tradnl" dirty="0"/>
              <a:t>* Establecer un procedimiento de mayor control del gasto desde la Fundación.</a:t>
            </a:r>
            <a:endParaRPr lang="es-ES" dirty="0"/>
          </a:p>
          <a:p>
            <a:pPr lvl="3" algn="just"/>
            <a:r>
              <a:rPr lang="es-ES_tradnl" dirty="0"/>
              <a:t>* Ahorro basado en la reducción de proveedores y previsión de gastos.</a:t>
            </a:r>
            <a:endParaRPr lang="es-ES" dirty="0"/>
          </a:p>
          <a:p>
            <a:pPr lvl="3" algn="just"/>
            <a:r>
              <a:rPr lang="es-ES_tradnl" dirty="0"/>
              <a:t>* Inicio de los proyectos de ahorro transversales (</a:t>
            </a:r>
            <a:r>
              <a:rPr lang="es-ES_tradnl" dirty="0" err="1"/>
              <a:t>multicentro</a:t>
            </a:r>
            <a:r>
              <a:rPr lang="es-ES_tradnl" dirty="0"/>
              <a:t>).</a:t>
            </a:r>
            <a:endParaRPr lang="es-ES" dirty="0"/>
          </a:p>
          <a:p>
            <a:pPr lvl="3" algn="just"/>
            <a:r>
              <a:rPr lang="es-ES_tradnl" dirty="0"/>
              <a:t>* Optimización de trabajos administrativos que no añaden valor.</a:t>
            </a:r>
            <a:endParaRPr lang="es-ES" dirty="0"/>
          </a:p>
          <a:p>
            <a:pPr lvl="3" algn="just"/>
            <a:r>
              <a:rPr lang="es-ES_tradnl" dirty="0"/>
              <a:t>* Inicio en la filosofía de mejora continua.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659757" y="1868554"/>
            <a:ext cx="43732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s-ES_tradnl" b="1" dirty="0"/>
              <a:t>Tercera fase</a:t>
            </a:r>
            <a:r>
              <a:rPr lang="es-ES_tradnl" dirty="0"/>
              <a:t> – trabajo basado en categorías (</a:t>
            </a:r>
            <a:r>
              <a:rPr lang="es-ES_tradnl" dirty="0">
                <a:sym typeface="Symbol" panose="05050102010706020507" pitchFamily="18" charset="2"/>
              </a:rPr>
              <a:t></a:t>
            </a:r>
            <a:r>
              <a:rPr lang="es-ES_tradnl" dirty="0"/>
              <a:t>98% de los centros)</a:t>
            </a:r>
            <a:endParaRPr lang="es-ES" dirty="0"/>
          </a:p>
          <a:p>
            <a:pPr lvl="3" algn="just"/>
            <a:r>
              <a:rPr lang="es-ES_tradnl" dirty="0"/>
              <a:t>* Implementación transversal (proyectos de unificación en varios centros).</a:t>
            </a:r>
            <a:endParaRPr lang="es-ES" dirty="0"/>
          </a:p>
          <a:p>
            <a:pPr lvl="3" algn="just"/>
            <a:r>
              <a:rPr lang="es-ES_tradnl" dirty="0"/>
              <a:t>* Optimización de costes en categorías tácticas (riesgo bajo e impacto económico pequeño).</a:t>
            </a:r>
            <a:endParaRPr lang="es-ES" dirty="0"/>
          </a:p>
          <a:p>
            <a:pPr lvl="3" algn="just"/>
            <a:r>
              <a:rPr lang="es-ES_tradnl" dirty="0"/>
              <a:t>* Implementación de objetivos en Compras.</a:t>
            </a:r>
            <a:endParaRPr lang="es-ES" dirty="0"/>
          </a:p>
          <a:p>
            <a:pPr lvl="3" algn="just"/>
            <a:r>
              <a:rPr lang="es-ES_tradnl" dirty="0"/>
              <a:t>* Optimización de necesidades.</a:t>
            </a:r>
            <a:endParaRPr lang="es-ES" dirty="0"/>
          </a:p>
          <a:p>
            <a:pPr lvl="3" algn="just"/>
            <a:r>
              <a:rPr lang="es-ES_tradnl" dirty="0"/>
              <a:t>* Búsqueda de mejores prácticas e implementación.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268" y="6328228"/>
            <a:ext cx="415500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35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Procedimiento en centros.</a:t>
            </a:r>
            <a:br>
              <a:rPr lang="es-ES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</a:br>
            <a:endParaRPr lang="es-ES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34905"/>
            <a:ext cx="10515600" cy="4742058"/>
          </a:xfrm>
        </p:spPr>
        <p:txBody>
          <a:bodyPr/>
          <a:lstStyle/>
          <a:p>
            <a:r>
              <a:rPr lang="es-ES_tradnl" dirty="0"/>
              <a:t>El procedimiento es el siguiente: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80492"/>
            <a:ext cx="10381957" cy="41314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268" y="6328228"/>
            <a:ext cx="415500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22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6165" y="394390"/>
            <a:ext cx="10995992" cy="1593436"/>
          </a:xfrm>
        </p:spPr>
        <p:txBody>
          <a:bodyPr/>
          <a:lstStyle/>
          <a:p>
            <a:pPr algn="just"/>
            <a:r>
              <a:rPr lang="es-ES_tradnl" dirty="0"/>
              <a:t>La información que necesitamos, además de </a:t>
            </a:r>
            <a:r>
              <a:rPr lang="es-ES_tradnl" b="1" dirty="0"/>
              <a:t>visitar el centro</a:t>
            </a:r>
            <a:r>
              <a:rPr lang="es-ES_tradnl" dirty="0"/>
              <a:t> y tener una entrevista tanto con el director del centro como personal administrativo y mantenimiento, es la siguiente: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11647" r="9718" b="23147"/>
          <a:stretch/>
        </p:blipFill>
        <p:spPr bwMode="auto">
          <a:xfrm>
            <a:off x="1802296" y="1827212"/>
            <a:ext cx="8733182" cy="4798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268" y="6328228"/>
            <a:ext cx="415500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9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8988"/>
          </a:xfrm>
        </p:spPr>
        <p:txBody>
          <a:bodyPr>
            <a:normAutofit fontScale="90000"/>
          </a:bodyPr>
          <a:lstStyle/>
          <a:p>
            <a:r>
              <a:rPr lang="es-ES" dirty="0"/>
              <a:t>Como actuar ahora…..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Valorar lo planteado en esta reunión desde cada Centro.</a:t>
            </a:r>
          </a:p>
          <a:p>
            <a:pPr algn="just"/>
            <a:r>
              <a:rPr lang="es-ES" dirty="0"/>
              <a:t>Decisión de sumarse al proyecto o no. Va a depender del grado de vinculación del Colegio a la Fundación (</a:t>
            </a:r>
            <a:r>
              <a:rPr lang="es-ES" i="1" dirty="0"/>
              <a:t>ejemplo, los Colegios con delegados de FSVM vamos a trabajar en este línea)  </a:t>
            </a:r>
          </a:p>
          <a:p>
            <a:pPr algn="just"/>
            <a:r>
              <a:rPr lang="es-ES" dirty="0"/>
              <a:t>Os lo pediremos a través de un breve cuestionario. Por favor, contestad. </a:t>
            </a:r>
          </a:p>
          <a:p>
            <a:pPr algn="just"/>
            <a:r>
              <a:rPr lang="es-ES" dirty="0"/>
              <a:t> Se trata de empezar y de no molestar con llamadas y con visitas a los que consideren que nada aporta.</a:t>
            </a:r>
          </a:p>
          <a:p>
            <a:pPr algn="just"/>
            <a:r>
              <a:rPr lang="es-ES" dirty="0"/>
              <a:t>Evitar la “parcialidad”: me sumo para la luz, pero para todo lo demás, no me hace falta.</a:t>
            </a:r>
          </a:p>
          <a:p>
            <a:pPr algn="just"/>
            <a:r>
              <a:rPr lang="es-ES" dirty="0"/>
              <a:t>Entendemos que hay pocas razones (</a:t>
            </a:r>
            <a:r>
              <a:rPr lang="es-ES" i="1" dirty="0"/>
              <a:t>o por lo menos no se nos ocurren</a:t>
            </a:r>
            <a:r>
              <a:rPr lang="es-ES" dirty="0"/>
              <a:t>)  para no sumarse a un proyecto que puede permitir mejorar los servicios y obtener ahorros, lo que en definitiva supone </a:t>
            </a:r>
            <a:r>
              <a:rPr lang="es-ES" b="1" dirty="0"/>
              <a:t>MEJORAR LA GESTION</a:t>
            </a:r>
            <a:r>
              <a:rPr lang="es-ES" dirty="0"/>
              <a:t>.</a:t>
            </a:r>
          </a:p>
          <a:p>
            <a:pPr algn="just"/>
            <a:r>
              <a:rPr lang="es-ES" dirty="0"/>
              <a:t>En base a la respuesta, valoraremos y si es positiva, presentaremos a la persona  en una próxima reunión para poner cara y comenzar el proyecto.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2411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¿DONDE ESTAMOS AHORA?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28914"/>
            <a:ext cx="10515600" cy="548639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/>
              <a:t>Cada Colegio tiene los proveedores que considera para los distintos servicios.</a:t>
            </a:r>
          </a:p>
          <a:p>
            <a:pPr algn="just"/>
            <a:r>
              <a:rPr lang="es-ES" dirty="0"/>
              <a:t>La Fundación tiene un catálogo de proveedores con los que se reúne para hacer seguimiento de los mismos si bien es muy variable el numero de colegios acogidos dependiendo del servicio.</a:t>
            </a:r>
          </a:p>
          <a:p>
            <a:pPr algn="just"/>
            <a:r>
              <a:rPr lang="es-ES" dirty="0"/>
              <a:t>Gran inversión de tiempo tanto por parte de los Colegios como por parte de Fundación para atender a entidades que nos ofrecen “…” y al final, nos damos cuenta de que no es suficiente para que el catálogo esté siempre actualizado.</a:t>
            </a:r>
          </a:p>
          <a:p>
            <a:pPr algn="just"/>
            <a:r>
              <a:rPr lang="es-ES" dirty="0"/>
              <a:t>Envío de proveedores a la Fundación por parte de los propios colegios ( </a:t>
            </a:r>
            <a:r>
              <a:rPr lang="es-ES" i="1" dirty="0"/>
              <a:t>o bien porque trabajan con ellos, o bien porque no interesan o bien porque ofrecería mejores condiciones si fuéramos mas).</a:t>
            </a:r>
          </a:p>
          <a:p>
            <a:pPr algn="just"/>
            <a:r>
              <a:rPr lang="es-ES" dirty="0"/>
              <a:t>Imposibilidad de atender desde la Fundación a todos los que llaman y solicitan reunión para ofrecer servicios que la Fundación como tal no precisa (</a:t>
            </a:r>
            <a:r>
              <a:rPr lang="es-ES" i="1" dirty="0"/>
              <a:t>no es lo mismo material de limpieza que proyectores de tal clase para los Colegios</a:t>
            </a:r>
            <a:r>
              <a:rPr lang="es-ES" dirty="0"/>
              <a:t>)</a:t>
            </a:r>
          </a:p>
          <a:p>
            <a:r>
              <a:rPr lang="es-ES" dirty="0"/>
              <a:t>Necesidad de </a:t>
            </a:r>
            <a:r>
              <a:rPr lang="es-ES" b="1" dirty="0">
                <a:solidFill>
                  <a:srgbClr val="002060"/>
                </a:solidFill>
              </a:rPr>
              <a:t>BUSCAR AYUDA PARA APROVECHAR TODO EL POTENCIAL </a:t>
            </a:r>
          </a:p>
          <a:p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C00000"/>
                </a:solidFill>
              </a:rPr>
              <a:t>Muchos de los que estáis aquí, sois (titulares y/o directivos)  los que decidís sobre este tema, y no siendo éste tema lo mas importante del proyecto de unidad en la gestión, creemos que puede resultar muy positivo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268" y="6328228"/>
            <a:ext cx="415500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3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246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ASESOR DE COMPRAS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85371"/>
            <a:ext cx="10515600" cy="597262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dirty="0"/>
              <a:t>*  Esta situación nos ha llevado durante este ultimo tiempo a estudiar alguna forma de trabajo mas eficaz.</a:t>
            </a:r>
          </a:p>
          <a:p>
            <a:pPr marL="0" indent="0" algn="just">
              <a:buNone/>
            </a:pPr>
            <a:r>
              <a:rPr lang="es-ES" dirty="0"/>
              <a:t>* Contacta con nosotros una empresa (</a:t>
            </a:r>
            <a:r>
              <a:rPr lang="es-ES" b="1" dirty="0">
                <a:solidFill>
                  <a:srgbClr val="C00000"/>
                </a:solidFill>
              </a:rPr>
              <a:t>comprador Asesor-Talleres </a:t>
            </a:r>
            <a:r>
              <a:rPr lang="es-ES" b="1" dirty="0" err="1">
                <a:solidFill>
                  <a:srgbClr val="C00000"/>
                </a:solidFill>
              </a:rPr>
              <a:t>Experienciales</a:t>
            </a:r>
            <a:r>
              <a:rPr lang="es-ES" dirty="0"/>
              <a:t>)  que a través de una persona (</a:t>
            </a:r>
            <a:r>
              <a:rPr lang="es-ES" b="1" dirty="0">
                <a:solidFill>
                  <a:srgbClr val="C00000"/>
                </a:solidFill>
              </a:rPr>
              <a:t>Miguel A Samper Cantos</a:t>
            </a:r>
            <a:r>
              <a:rPr lang="es-ES" dirty="0"/>
              <a:t>)   se ofrece como asesor de compras y con la que hacemos un pilotaje en 4 Colegios para hacer un estudio de cada uno de los proveedores con los que trabaja y hacer propuestas de mejora (</a:t>
            </a:r>
            <a:r>
              <a:rPr lang="es-ES" i="1" dirty="0"/>
              <a:t>servicio y ahorro</a:t>
            </a:r>
            <a:r>
              <a:rPr lang="es-ES" dirty="0"/>
              <a:t>).</a:t>
            </a:r>
          </a:p>
          <a:p>
            <a:pPr marL="0" indent="0" algn="just">
              <a:buNone/>
            </a:pPr>
            <a:r>
              <a:rPr lang="es-ES" dirty="0"/>
              <a:t>* Vemos que este asesor de compras puede ser el que trabaje desde Fundación para que el catálogo de hoy, sea un catalogo actualizado de proveedores y de condiciones (</a:t>
            </a:r>
            <a:r>
              <a:rPr lang="es-ES" i="1" dirty="0"/>
              <a:t>es el que conoce el mercado</a:t>
            </a:r>
            <a:r>
              <a:rPr lang="es-ES" dirty="0"/>
              <a:t>). </a:t>
            </a:r>
          </a:p>
          <a:p>
            <a:pPr marL="0" indent="0" algn="just">
              <a:buFont typeface="Arial" charset="0"/>
              <a:buChar char="•"/>
            </a:pPr>
            <a:r>
              <a:rPr lang="es-ES" dirty="0"/>
              <a:t>Estamos dispuestos a invertir en una empresa para que a través de una persona (</a:t>
            </a:r>
            <a:r>
              <a:rPr lang="es-ES" i="1" dirty="0"/>
              <a:t>no en plantilla con contrato  sino como una prestación de servicios</a:t>
            </a:r>
            <a:r>
              <a:rPr lang="es-ES" dirty="0"/>
              <a:t>) pueda realizar el trabajo de contacto con proveedores </a:t>
            </a:r>
            <a:r>
              <a:rPr lang="es-ES" b="1" dirty="0"/>
              <a:t>para proponer </a:t>
            </a:r>
            <a:r>
              <a:rPr lang="es-ES" dirty="0"/>
              <a:t>las mejores soluciones.</a:t>
            </a:r>
          </a:p>
          <a:p>
            <a:pPr marL="0" indent="0" algn="just">
              <a:buNone/>
            </a:pPr>
            <a:r>
              <a:rPr lang="es-ES" dirty="0"/>
              <a:t>* Del mismo modo haría este trabajo en los Colegios siendo que el coste que para el Colegio se produce es siempre sobre el ahorro.</a:t>
            </a:r>
          </a:p>
          <a:p>
            <a:pPr marL="0" indent="0" algn="just">
              <a:buNone/>
            </a:pPr>
            <a:r>
              <a:rPr lang="es-ES" dirty="0"/>
              <a:t>* Lo presentamos hoy para que veáis y nos digáis si </a:t>
            </a:r>
            <a:r>
              <a:rPr lang="es-ES" b="1" dirty="0"/>
              <a:t>ESTAIS DISPUESTOS A TRABAJAR EN ESTA LINEA</a:t>
            </a:r>
            <a:r>
              <a:rPr lang="es-ES" dirty="0"/>
              <a:t> pues vale la pena pero no podemos hacer un esfuerzo sin frutos</a:t>
            </a:r>
          </a:p>
          <a:p>
            <a:pPr marL="0" indent="0">
              <a:buNone/>
            </a:pPr>
            <a:r>
              <a:rPr lang="es-ES" dirty="0"/>
              <a:t>* El conoce la situación actual de los acuerdos con determinados proveedores (condiciones de financiación, descuentos a los Colegios, aportación a Fundación)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268" y="6328228"/>
            <a:ext cx="415500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0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/>
              <a:t>Este documento es una propuesta </a:t>
            </a:r>
            <a:r>
              <a:rPr lang="es-ES" b="1" dirty="0"/>
              <a:t>para la gestión de las compras </a:t>
            </a:r>
            <a:r>
              <a:rPr lang="es-ES" dirty="0"/>
              <a:t>tanto a nivel de la Fundación San Vicente Mártir como los Colegios Diocesanos que la conforman.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Se ha tenido en cuenta el carácter, los valores y la función de la Fundación y de los centros para conformar esta estrategia, si bien el tipo de gestión que se propone </a:t>
            </a:r>
            <a:r>
              <a:rPr lang="es-ES" i="1" dirty="0"/>
              <a:t>es el mismo que aplican las empresas más modernas en cuanto a la gestión de compras</a:t>
            </a:r>
            <a:r>
              <a:rPr lang="es-ES" dirty="0"/>
              <a:t>, basado </a:t>
            </a:r>
            <a:r>
              <a:rPr lang="es-ES" b="1" dirty="0">
                <a:solidFill>
                  <a:srgbClr val="C00000"/>
                </a:solidFill>
              </a:rPr>
              <a:t>en el Análisis de </a:t>
            </a:r>
            <a:r>
              <a:rPr lang="es-ES" b="1" dirty="0" err="1">
                <a:solidFill>
                  <a:srgbClr val="C00000"/>
                </a:solidFill>
              </a:rPr>
              <a:t>Kraljic</a:t>
            </a:r>
            <a:r>
              <a:rPr lang="es-ES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268" y="6328228"/>
            <a:ext cx="415500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0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429" y="365126"/>
            <a:ext cx="11408228" cy="708932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Conceptos básicos – análisis de </a:t>
            </a:r>
            <a:r>
              <a:rPr lang="es-ES" sz="4000" dirty="0" err="1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Kraljic</a:t>
            </a:r>
            <a:endParaRPr lang="es-ES" sz="4000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5429" y="1262743"/>
            <a:ext cx="11152839" cy="5167086"/>
          </a:xfrm>
        </p:spPr>
        <p:txBody>
          <a:bodyPr>
            <a:noAutofit/>
          </a:bodyPr>
          <a:lstStyle/>
          <a:p>
            <a:pPr lvl="1" algn="just"/>
            <a:r>
              <a:rPr lang="es-ES_tradnl" sz="3200" b="1" u="sng" dirty="0"/>
              <a:t>Categoría</a:t>
            </a:r>
            <a:r>
              <a:rPr lang="es-ES_tradnl" sz="3200" dirty="0"/>
              <a:t>.- </a:t>
            </a:r>
            <a:r>
              <a:rPr lang="es-ES_tradnl" dirty="0"/>
              <a:t>grupo de materiales y/o servicios que tienen un comportamiento en el mercado homogéneo o similar. Los proveedores solían agruparse en torno a categorías (material de papelería, mobiliario, iluminación, limpieza…) pero debido a la crisis optaron por concentrar una mayor variedad</a:t>
            </a:r>
            <a:r>
              <a:rPr lang="es-ES_tradnl" sz="3200" dirty="0"/>
              <a:t>. Éstas se dividen en dos grandes tipos:</a:t>
            </a:r>
          </a:p>
          <a:p>
            <a:pPr lvl="1" algn="just"/>
            <a:endParaRPr lang="es-ES" sz="3200" dirty="0"/>
          </a:p>
          <a:p>
            <a:pPr lvl="2" algn="just"/>
            <a:r>
              <a:rPr lang="es-ES_tradnl" sz="2800" b="1" u="sng" dirty="0">
                <a:solidFill>
                  <a:srgbClr val="C00000"/>
                </a:solidFill>
              </a:rPr>
              <a:t>Categorías directas</a:t>
            </a:r>
            <a:r>
              <a:rPr lang="es-ES_tradnl" sz="2800" dirty="0"/>
              <a:t>.- son aquellas que influyen directamente en los servicios del centro (libros de texto, limpieza, comedores, seguros, anti plagas, etc.)</a:t>
            </a:r>
            <a:endParaRPr lang="es-ES" sz="2800" dirty="0"/>
          </a:p>
          <a:p>
            <a:pPr lvl="2" algn="just"/>
            <a:r>
              <a:rPr lang="es-ES_tradnl" sz="2800" b="1" u="sng" dirty="0">
                <a:solidFill>
                  <a:srgbClr val="C00000"/>
                </a:solidFill>
              </a:rPr>
              <a:t>Categorías indirectas</a:t>
            </a:r>
            <a:r>
              <a:rPr lang="es-ES_tradnl" sz="2800" dirty="0"/>
              <a:t>.- son aquellas que no influyen directamente en los servicios del centro (LOPD, luz, gas, máquinas expendedoras, prevención, etc.)</a:t>
            </a:r>
            <a:endParaRPr lang="es-ES" sz="2800" dirty="0"/>
          </a:p>
          <a:p>
            <a:pPr marL="0" indent="0" algn="just">
              <a:buNone/>
            </a:pPr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268" y="6328228"/>
            <a:ext cx="415500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0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286" y="490311"/>
            <a:ext cx="11069382" cy="4351338"/>
          </a:xfrm>
        </p:spPr>
        <p:txBody>
          <a:bodyPr>
            <a:noAutofit/>
          </a:bodyPr>
          <a:lstStyle/>
          <a:p>
            <a:pPr lvl="1" algn="just"/>
            <a:r>
              <a:rPr lang="es-ES_tradnl" sz="3200" b="1" u="sng" dirty="0"/>
              <a:t>Criticidad</a:t>
            </a:r>
            <a:r>
              <a:rPr lang="es-ES_tradnl" sz="3200" dirty="0"/>
              <a:t>.- hemos categorizado el riesgo en dos tipos:</a:t>
            </a:r>
            <a:endParaRPr lang="es-ES" sz="3200" dirty="0"/>
          </a:p>
          <a:p>
            <a:pPr lvl="2" algn="just"/>
            <a:r>
              <a:rPr lang="es-ES_tradnl" sz="2800" b="1" dirty="0">
                <a:solidFill>
                  <a:srgbClr val="C00000"/>
                </a:solidFill>
              </a:rPr>
              <a:t>Alta criticidad </a:t>
            </a:r>
            <a:r>
              <a:rPr lang="es-ES_tradnl" sz="2800" dirty="0"/>
              <a:t>= puede conllevar a incumplimiento de alguna normativa o ley (</a:t>
            </a:r>
            <a:r>
              <a:rPr lang="es-ES_tradnl" sz="2800" i="1" dirty="0"/>
              <a:t>prevención riesgos</a:t>
            </a:r>
            <a:r>
              <a:rPr lang="es-ES_tradnl" sz="2800" dirty="0"/>
              <a:t>..); puede afectar a la calidad del servicio que ofrece el centro; cambiar de proveedor puede ser traumático, bien porque hay pocos proveedores, porque puede afectar al servicio que damos; las probabilidades de cese de servicio pueden ser altas por riesgo financiero.</a:t>
            </a:r>
            <a:endParaRPr lang="es-ES" sz="2800" dirty="0"/>
          </a:p>
          <a:p>
            <a:pPr lvl="2" algn="just"/>
            <a:r>
              <a:rPr lang="es-ES_tradnl" sz="2800" b="1" dirty="0">
                <a:solidFill>
                  <a:srgbClr val="C00000"/>
                </a:solidFill>
              </a:rPr>
              <a:t>Baja criticidad </a:t>
            </a:r>
            <a:r>
              <a:rPr lang="es-ES_tradnl" sz="2800" dirty="0"/>
              <a:t>= </a:t>
            </a:r>
            <a:r>
              <a:rPr lang="es-ES_tradnl" sz="2800" b="1" dirty="0"/>
              <a:t>no afecta al servicio</a:t>
            </a:r>
            <a:r>
              <a:rPr lang="es-ES_tradnl" sz="2800" dirty="0"/>
              <a:t>; se puede cambiar de proveedor con facilidad; el riesgo de cese de servicio por causas financieras es medio o bajo.</a:t>
            </a:r>
            <a:endParaRPr lang="es-ES" sz="2800" dirty="0"/>
          </a:p>
          <a:p>
            <a:pPr lvl="1" algn="just"/>
            <a:r>
              <a:rPr lang="es-ES_tradnl" sz="3200" b="1" u="sng" dirty="0"/>
              <a:t>Impacto económico</a:t>
            </a:r>
            <a:r>
              <a:rPr lang="es-ES_tradnl" sz="3200" dirty="0"/>
              <a:t>.- es el valor relativo del coste anual de este servicio o materiales dentro de los gastos del centro. </a:t>
            </a:r>
          </a:p>
          <a:p>
            <a:pPr lvl="1" algn="just"/>
            <a:r>
              <a:rPr lang="es-ES_tradnl" sz="3200" dirty="0"/>
              <a:t>Para hacerlo más fácil, lo clasificaremos en </a:t>
            </a:r>
            <a:r>
              <a:rPr lang="es-ES_tradnl" sz="3200" b="1" dirty="0">
                <a:solidFill>
                  <a:srgbClr val="C00000"/>
                </a:solidFill>
              </a:rPr>
              <a:t>BAJO – MEDIO – ALTO.</a:t>
            </a:r>
            <a:endParaRPr lang="es-ES" sz="32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268" y="6328228"/>
            <a:ext cx="415500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3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Análisis previo sobre los datos disponibles – primeras conclusiones.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76890"/>
            <a:ext cx="10515600" cy="4351338"/>
          </a:xfrm>
        </p:spPr>
        <p:txBody>
          <a:bodyPr>
            <a:normAutofit/>
          </a:bodyPr>
          <a:lstStyle/>
          <a:p>
            <a:pPr lvl="0" algn="just"/>
            <a:r>
              <a:rPr lang="es-ES_tradnl" sz="3200" dirty="0"/>
              <a:t>Hemos observado (</a:t>
            </a:r>
            <a:r>
              <a:rPr lang="es-ES_tradnl" sz="2400" i="1" dirty="0"/>
              <a:t>datos que hemos sacado de las contabilidades de los Colegios</a:t>
            </a:r>
            <a:r>
              <a:rPr lang="es-ES_tradnl" sz="3200" dirty="0"/>
              <a:t>)  centros que tienen activos 151 proveedores mientras otros sólo 25. En general tenemos </a:t>
            </a:r>
            <a:r>
              <a:rPr lang="es-ES_tradnl" sz="3200" dirty="0">
                <a:solidFill>
                  <a:srgbClr val="C00000"/>
                </a:solidFill>
              </a:rPr>
              <a:t>más de 2.000 proveedores dados de alta</a:t>
            </a:r>
            <a:r>
              <a:rPr lang="es-ES_tradnl" sz="3200" dirty="0"/>
              <a:t>. Esto tiene varias consecuencias:</a:t>
            </a:r>
          </a:p>
          <a:p>
            <a:pPr lvl="0" algn="just"/>
            <a:endParaRPr lang="es-ES" sz="3200" dirty="0"/>
          </a:p>
          <a:p>
            <a:pPr lvl="1" algn="just"/>
            <a:r>
              <a:rPr lang="es-ES_tradnl" sz="2800" dirty="0"/>
              <a:t>Demanda demasiado diseminada – menor poder de negociación.</a:t>
            </a:r>
            <a:endParaRPr lang="es-ES" sz="2800" dirty="0"/>
          </a:p>
          <a:p>
            <a:pPr lvl="1" algn="just"/>
            <a:r>
              <a:rPr lang="es-ES_tradnl" sz="2800" dirty="0"/>
              <a:t>Incremento de trabajo administrativo poco productivo.</a:t>
            </a:r>
            <a:endParaRPr lang="es-ES" sz="2800" dirty="0"/>
          </a:p>
          <a:p>
            <a:pPr lvl="1" algn="just"/>
            <a:r>
              <a:rPr lang="es-ES_tradnl" sz="2800" dirty="0"/>
              <a:t>Previsión de necesidades más compleja (es más una causa que una consecuencia).</a:t>
            </a:r>
            <a:endParaRPr lang="es-ES" sz="2800" dirty="0"/>
          </a:p>
          <a:p>
            <a:pPr marL="0" indent="0" algn="just">
              <a:buNone/>
            </a:pP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268" y="6328228"/>
            <a:ext cx="415500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0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20914"/>
            <a:ext cx="10515600" cy="5921829"/>
          </a:xfrm>
        </p:spPr>
        <p:txBody>
          <a:bodyPr>
            <a:noAutofit/>
          </a:bodyPr>
          <a:lstStyle/>
          <a:p>
            <a:pPr lvl="0" algn="just"/>
            <a:r>
              <a:rPr lang="es-ES_tradnl" sz="3200" dirty="0"/>
              <a:t>Hemos cotejado el listado de proveedores con acuerdo con la presencia que tienen los mismos en los centros (en adelante denominaremos esto </a:t>
            </a:r>
            <a:r>
              <a:rPr lang="es-ES_tradnl" sz="3200" b="1" i="1" dirty="0">
                <a:solidFill>
                  <a:srgbClr val="C00000"/>
                </a:solidFill>
              </a:rPr>
              <a:t>nivel de implementación</a:t>
            </a:r>
            <a:r>
              <a:rPr lang="es-ES_tradnl" sz="3200" dirty="0"/>
              <a:t>).</a:t>
            </a:r>
          </a:p>
          <a:p>
            <a:pPr lvl="0" algn="just"/>
            <a:endParaRPr lang="es-ES" sz="3200" dirty="0"/>
          </a:p>
          <a:p>
            <a:pPr lvl="1" algn="just"/>
            <a:r>
              <a:rPr lang="es-ES_tradnl" sz="2800" dirty="0"/>
              <a:t>Los proveedores de la categoría de </a:t>
            </a:r>
            <a:r>
              <a:rPr lang="es-ES_tradnl" sz="2800" b="1" dirty="0"/>
              <a:t>algunos libros de texto </a:t>
            </a:r>
            <a:r>
              <a:rPr lang="es-ES_tradnl" sz="2800" dirty="0"/>
              <a:t>(categoría directa; alto impacto económico; riesgo medio) tienen un nivel de implementación muy alto (por encima de 80%)</a:t>
            </a:r>
            <a:endParaRPr lang="es-ES" sz="2800" dirty="0"/>
          </a:p>
          <a:p>
            <a:pPr lvl="1" algn="just"/>
            <a:r>
              <a:rPr lang="es-ES_tradnl" sz="2800" dirty="0"/>
              <a:t>Los proveedores </a:t>
            </a:r>
            <a:r>
              <a:rPr lang="es-ES_tradnl" sz="2800" b="1" dirty="0"/>
              <a:t>de prevención </a:t>
            </a:r>
            <a:r>
              <a:rPr lang="es-ES_tradnl" sz="2800" dirty="0"/>
              <a:t>(categoría indirecta; impacto y riesgo medios) tienen una tasa de implementación alta (por encima del 75%).</a:t>
            </a:r>
            <a:endParaRPr lang="es-ES" sz="2800" dirty="0"/>
          </a:p>
          <a:p>
            <a:pPr lvl="1" algn="just"/>
            <a:r>
              <a:rPr lang="es-ES_tradnl" sz="2800" dirty="0"/>
              <a:t>Otras categorías tanto directas (</a:t>
            </a:r>
            <a:r>
              <a:rPr lang="es-ES_tradnl" sz="2800" b="1" dirty="0"/>
              <a:t>catering, limpieza</a:t>
            </a:r>
            <a:r>
              <a:rPr lang="es-ES_tradnl" sz="2800" dirty="0"/>
              <a:t>) como indirectas (LOPD) tienen una implementación media (en torno al 50% ) </a:t>
            </a:r>
            <a:r>
              <a:rPr lang="es-ES_tradnl" sz="2800" b="1" dirty="0">
                <a:solidFill>
                  <a:srgbClr val="C00000"/>
                </a:solidFill>
              </a:rPr>
              <a:t>o baja (por debajo del 50%). </a:t>
            </a:r>
            <a:r>
              <a:rPr lang="es-ES_tradnl" sz="2800" b="1" dirty="0">
                <a:solidFill>
                  <a:srgbClr val="002060"/>
                </a:solidFill>
              </a:rPr>
              <a:t>Excepto SM, </a:t>
            </a:r>
            <a:r>
              <a:rPr lang="es-ES_tradnl" sz="2800" b="1" dirty="0" err="1">
                <a:solidFill>
                  <a:srgbClr val="002060"/>
                </a:solidFill>
              </a:rPr>
              <a:t>Umivale</a:t>
            </a:r>
            <a:r>
              <a:rPr lang="es-ES_tradnl" sz="2800" b="1" dirty="0">
                <a:solidFill>
                  <a:srgbClr val="002060"/>
                </a:solidFill>
              </a:rPr>
              <a:t>-valora, UMAS….</a:t>
            </a:r>
            <a:endParaRPr lang="es-ES" sz="28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268" y="6328228"/>
            <a:ext cx="415500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8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53977" y="174171"/>
            <a:ext cx="10515600" cy="2276850"/>
          </a:xfrm>
        </p:spPr>
        <p:txBody>
          <a:bodyPr>
            <a:noAutofit/>
          </a:bodyPr>
          <a:lstStyle/>
          <a:p>
            <a:pPr algn="just"/>
            <a:r>
              <a:rPr lang="es-ES_tradnl" sz="3200" dirty="0"/>
              <a:t>Hemos detectado también algunas categorías que están presentes en los centros y </a:t>
            </a:r>
            <a:r>
              <a:rPr lang="es-ES_tradnl" sz="3200" b="1" dirty="0"/>
              <a:t>no contempladas en el listado</a:t>
            </a:r>
            <a:r>
              <a:rPr lang="es-ES_tradnl" sz="3200" dirty="0"/>
              <a:t>. En la siguiente tabla se puede ver el impacto económico, el riesgo y presencia de la categoría en los centros (evaluación de acuerdo a nuestra experiencia en cuatro centros).</a:t>
            </a:r>
            <a:endParaRPr lang="es-ES" sz="3200" dirty="0"/>
          </a:p>
          <a:p>
            <a:pPr marL="0" indent="0" algn="just">
              <a:buNone/>
            </a:pPr>
            <a:endParaRPr lang="es-ES" sz="3200" dirty="0"/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71" y="2423886"/>
            <a:ext cx="7026177" cy="44341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268" y="6328228"/>
            <a:ext cx="415500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826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2241</Words>
  <Application>Microsoft Office PowerPoint</Application>
  <PresentationFormat>Panorámica</PresentationFormat>
  <Paragraphs>143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Symbol</vt:lpstr>
      <vt:lpstr>Times New Roman</vt:lpstr>
      <vt:lpstr>Tema de Office</vt:lpstr>
      <vt:lpstr>Presentación de PowerPoint</vt:lpstr>
      <vt:lpstr>¿DONDE ESTAMOS AHORA?</vt:lpstr>
      <vt:lpstr>ASESOR DE COMPRAS</vt:lpstr>
      <vt:lpstr>INTRODUCCIÓN</vt:lpstr>
      <vt:lpstr>Conceptos básicos – análisis de Kraljic</vt:lpstr>
      <vt:lpstr>Presentación de PowerPoint</vt:lpstr>
      <vt:lpstr>Análisis previo sobre los datos disponibles – primeras conclusiones.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Proyecto. </vt:lpstr>
      <vt:lpstr>Presentación de PowerPoint</vt:lpstr>
      <vt:lpstr>Presentación de PowerPoint</vt:lpstr>
      <vt:lpstr>Presentación de PowerPoint</vt:lpstr>
      <vt:lpstr>Procedimiento en centros. </vt:lpstr>
      <vt:lpstr>Presentación de PowerPoint</vt:lpstr>
      <vt:lpstr>Como actuar ahora…..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TRABAJO SOBRE LAS COMPRAS EN LOS COLEGIOS</dc:title>
  <dc:creator>Azahara Peinado García</dc:creator>
  <cp:lastModifiedBy>Miguel Angel Coello Sanchez</cp:lastModifiedBy>
  <cp:revision>21</cp:revision>
  <dcterms:created xsi:type="dcterms:W3CDTF">2016-10-11T08:23:03Z</dcterms:created>
  <dcterms:modified xsi:type="dcterms:W3CDTF">2016-10-17T07:02:58Z</dcterms:modified>
</cp:coreProperties>
</file>